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5" r:id="rId9"/>
    <p:sldId id="268" r:id="rId10"/>
    <p:sldId id="266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>
        <p:scale>
          <a:sx n="99" d="100"/>
          <a:sy n="99" d="100"/>
        </p:scale>
        <p:origin x="1500" y="27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Sheet1!$A$26:$A$37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Sheet1!$B$26:$B$37</c:f>
              <c:numCache>
                <c:formatCode>General</c:formatCode>
                <c:ptCount val="12"/>
                <c:pt idx="0">
                  <c:v>0.27</c:v>
                </c:pt>
                <c:pt idx="1">
                  <c:v>0.21</c:v>
                </c:pt>
                <c:pt idx="2">
                  <c:v>0.23</c:v>
                </c:pt>
                <c:pt idx="3">
                  <c:v>0.25</c:v>
                </c:pt>
                <c:pt idx="4">
                  <c:v>0.25</c:v>
                </c:pt>
                <c:pt idx="5">
                  <c:v>0.23</c:v>
                </c:pt>
                <c:pt idx="6">
                  <c:v>0.37</c:v>
                </c:pt>
                <c:pt idx="7">
                  <c:v>0.27</c:v>
                </c:pt>
                <c:pt idx="8">
                  <c:v>0.38</c:v>
                </c:pt>
                <c:pt idx="9">
                  <c:v>0.32</c:v>
                </c:pt>
                <c:pt idx="10">
                  <c:v>0.32</c:v>
                </c:pt>
                <c:pt idx="11">
                  <c:v>0.36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Sheet1!$A$26:$A$37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Sheet1!$C$26:$C$37</c:f>
              <c:numCache>
                <c:formatCode>General</c:formatCode>
                <c:ptCount val="12"/>
                <c:pt idx="0">
                  <c:v>0.92</c:v>
                </c:pt>
                <c:pt idx="1">
                  <c:v>1.05</c:v>
                </c:pt>
                <c:pt idx="2">
                  <c:v>0.79</c:v>
                </c:pt>
                <c:pt idx="3">
                  <c:v>0.99</c:v>
                </c:pt>
                <c:pt idx="4">
                  <c:v>1.31</c:v>
                </c:pt>
                <c:pt idx="5">
                  <c:v>1.17</c:v>
                </c:pt>
                <c:pt idx="6">
                  <c:v>1.07</c:v>
                </c:pt>
                <c:pt idx="7">
                  <c:v>0.96</c:v>
                </c:pt>
                <c:pt idx="8">
                  <c:v>1.0900000000000001</c:v>
                </c:pt>
                <c:pt idx="9">
                  <c:v>2.31</c:v>
                </c:pt>
                <c:pt idx="10">
                  <c:v>2.12</c:v>
                </c:pt>
                <c:pt idx="11">
                  <c:v>2.11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Sheet1!$A$26:$A$37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Sheet1!$D$26:$D$37</c:f>
              <c:numCache>
                <c:formatCode>General</c:formatCode>
                <c:ptCount val="12"/>
                <c:pt idx="0">
                  <c:v>0.4</c:v>
                </c:pt>
                <c:pt idx="1">
                  <c:v>0.38</c:v>
                </c:pt>
                <c:pt idx="2">
                  <c:v>0.37</c:v>
                </c:pt>
                <c:pt idx="3">
                  <c:v>0.39</c:v>
                </c:pt>
                <c:pt idx="4">
                  <c:v>0.4</c:v>
                </c:pt>
                <c:pt idx="5">
                  <c:v>0.41</c:v>
                </c:pt>
                <c:pt idx="6">
                  <c:v>0.59</c:v>
                </c:pt>
                <c:pt idx="7">
                  <c:v>0.43</c:v>
                </c:pt>
                <c:pt idx="8">
                  <c:v>0.54</c:v>
                </c:pt>
                <c:pt idx="9">
                  <c:v>0.41</c:v>
                </c:pt>
                <c:pt idx="10">
                  <c:v>0.42</c:v>
                </c:pt>
                <c:pt idx="11">
                  <c:v>0.46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Sheet1!$A$26:$A$37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Sheet1!$B$26:$B$37</c:f>
              <c:numCache>
                <c:formatCode>General</c:formatCode>
                <c:ptCount val="12"/>
                <c:pt idx="0">
                  <c:v>119115</c:v>
                </c:pt>
                <c:pt idx="1">
                  <c:v>110959</c:v>
                </c:pt>
                <c:pt idx="2">
                  <c:v>118843</c:v>
                </c:pt>
                <c:pt idx="3">
                  <c:v>113902</c:v>
                </c:pt>
                <c:pt idx="4">
                  <c:v>93909</c:v>
                </c:pt>
                <c:pt idx="5">
                  <c:v>93010</c:v>
                </c:pt>
                <c:pt idx="6">
                  <c:v>88532</c:v>
                </c:pt>
                <c:pt idx="7">
                  <c:v>80916</c:v>
                </c:pt>
                <c:pt idx="8">
                  <c:v>102485</c:v>
                </c:pt>
                <c:pt idx="9">
                  <c:v>95236</c:v>
                </c:pt>
                <c:pt idx="10">
                  <c:v>99253</c:v>
                </c:pt>
                <c:pt idx="11">
                  <c:v>96863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Sheet1!$A$26:$A$37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Sheet1!$C$26:$C$37</c:f>
              <c:numCache>
                <c:formatCode>General</c:formatCode>
                <c:ptCount val="12"/>
                <c:pt idx="0">
                  <c:v>66984</c:v>
                </c:pt>
                <c:pt idx="1">
                  <c:v>73053</c:v>
                </c:pt>
                <c:pt idx="2">
                  <c:v>72775</c:v>
                </c:pt>
                <c:pt idx="3">
                  <c:v>66013</c:v>
                </c:pt>
                <c:pt idx="4">
                  <c:v>69627</c:v>
                </c:pt>
                <c:pt idx="5">
                  <c:v>71027</c:v>
                </c:pt>
                <c:pt idx="6">
                  <c:v>74416</c:v>
                </c:pt>
                <c:pt idx="7">
                  <c:v>70472</c:v>
                </c:pt>
                <c:pt idx="8">
                  <c:v>70429</c:v>
                </c:pt>
                <c:pt idx="9">
                  <c:v>74498</c:v>
                </c:pt>
                <c:pt idx="10">
                  <c:v>67252</c:v>
                </c:pt>
                <c:pt idx="11">
                  <c:v>75117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Sheet1!$A$26:$A$37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Sheet1!$D$26:$D$37</c:f>
              <c:numCache>
                <c:formatCode>General</c:formatCode>
                <c:ptCount val="12"/>
                <c:pt idx="0">
                  <c:v>18447</c:v>
                </c:pt>
                <c:pt idx="1">
                  <c:v>19430</c:v>
                </c:pt>
                <c:pt idx="2">
                  <c:v>21971</c:v>
                </c:pt>
                <c:pt idx="3">
                  <c:v>24038</c:v>
                </c:pt>
                <c:pt idx="4">
                  <c:v>15806</c:v>
                </c:pt>
                <c:pt idx="5">
                  <c:v>14027</c:v>
                </c:pt>
                <c:pt idx="6">
                  <c:v>16387</c:v>
                </c:pt>
                <c:pt idx="7">
                  <c:v>10325</c:v>
                </c:pt>
                <c:pt idx="8">
                  <c:v>11718</c:v>
                </c:pt>
                <c:pt idx="9">
                  <c:v>12092</c:v>
                </c:pt>
                <c:pt idx="10">
                  <c:v>13241</c:v>
                </c:pt>
                <c:pt idx="11">
                  <c:v>12376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Sheet1!$A$27:$A$38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Sheet1!$B$27:$B$38</c:f>
              <c:numCache>
                <c:formatCode>General</c:formatCode>
                <c:ptCount val="12"/>
                <c:pt idx="0">
                  <c:v>324810</c:v>
                </c:pt>
                <c:pt idx="1">
                  <c:v>308225</c:v>
                </c:pt>
                <c:pt idx="2">
                  <c:v>412489</c:v>
                </c:pt>
                <c:pt idx="3">
                  <c:v>388108</c:v>
                </c:pt>
                <c:pt idx="4">
                  <c:v>352929</c:v>
                </c:pt>
                <c:pt idx="5">
                  <c:v>339169</c:v>
                </c:pt>
                <c:pt idx="6">
                  <c:v>363968</c:v>
                </c:pt>
                <c:pt idx="7">
                  <c:v>379463</c:v>
                </c:pt>
                <c:pt idx="8">
                  <c:v>408650</c:v>
                </c:pt>
                <c:pt idx="9">
                  <c:v>433487</c:v>
                </c:pt>
                <c:pt idx="10">
                  <c:v>401968</c:v>
                </c:pt>
                <c:pt idx="11">
                  <c:v>370047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Sheet1!$A$25:$A$36</c:f>
              <c:strCache>
                <c:ptCount val="12"/>
                <c:pt idx="0">
                  <c:v>2024/11</c:v>
                </c:pt>
                <c:pt idx="1">
                  <c:v>2024/12</c:v>
                </c:pt>
                <c:pt idx="2">
                  <c:v>2025/01</c:v>
                </c:pt>
                <c:pt idx="3">
                  <c:v>2025/02</c:v>
                </c:pt>
                <c:pt idx="4">
                  <c:v>2025/03</c:v>
                </c:pt>
                <c:pt idx="5">
                  <c:v>2025/04</c:v>
                </c:pt>
                <c:pt idx="6">
                  <c:v>2025/05</c:v>
                </c:pt>
                <c:pt idx="7">
                  <c:v>2025/06</c:v>
                </c:pt>
                <c:pt idx="8">
                  <c:v>2025/07</c:v>
                </c:pt>
                <c:pt idx="9">
                  <c:v>2025/08</c:v>
                </c:pt>
                <c:pt idx="10">
                  <c:v>2025/09</c:v>
                </c:pt>
                <c:pt idx="11">
                  <c:v>2025/10</c:v>
                </c:pt>
              </c:strCache>
            </c:strRef>
          </c:cat>
          <c:val>
            <c:numRef>
              <c:f>Sheet1!$B$25:$B$36</c:f>
              <c:numCache>
                <c:formatCode>General</c:formatCode>
                <c:ptCount val="12"/>
                <c:pt idx="0">
                  <c:v>3598</c:v>
                </c:pt>
                <c:pt idx="1">
                  <c:v>3481</c:v>
                </c:pt>
                <c:pt idx="2">
                  <c:v>3638</c:v>
                </c:pt>
                <c:pt idx="3">
                  <c:v>3267</c:v>
                </c:pt>
                <c:pt idx="4">
                  <c:v>3651</c:v>
                </c:pt>
                <c:pt idx="5">
                  <c:v>3500</c:v>
                </c:pt>
                <c:pt idx="6">
                  <c:v>3740</c:v>
                </c:pt>
                <c:pt idx="7">
                  <c:v>3511</c:v>
                </c:pt>
                <c:pt idx="8">
                  <c:v>3679</c:v>
                </c:pt>
                <c:pt idx="9">
                  <c:v>3666</c:v>
                </c:pt>
                <c:pt idx="10">
                  <c:v>3539</c:v>
                </c:pt>
                <c:pt idx="11">
                  <c:v>3646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 November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–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10/5/2025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MarkeTrak GUI Slowness or Unresponsiveness</a:t>
            </a:r>
          </a:p>
          <a:p>
            <a:pPr lvl="2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September 22</a:t>
            </a:r>
            <a:r>
              <a:rPr lang="en-US" sz="1200" kern="0" baseline="30000" dirty="0">
                <a:solidFill>
                  <a:srgbClr val="000000"/>
                </a:solidFill>
              </a:rPr>
              <a:t>nd</a:t>
            </a:r>
            <a:r>
              <a:rPr lang="en-US" sz="1200" kern="0" dirty="0">
                <a:solidFill>
                  <a:srgbClr val="000000"/>
                </a:solidFill>
              </a:rPr>
              <a:t> and October 2nd</a:t>
            </a:r>
          </a:p>
          <a:p>
            <a:pPr marL="57150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Non 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10/2/2025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10/30/2025 Application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10/5/2025 Site Failover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997702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3823411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532062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96863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101085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67252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70972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4042699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3646 Posts</a:t>
            </a:r>
          </a:p>
          <a:p>
            <a:r>
              <a:rPr lang="en-US" sz="2000" dirty="0"/>
              <a:t>370047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48 Posts</a:t>
            </a:r>
          </a:p>
          <a:p>
            <a:pPr lvl="1"/>
            <a:r>
              <a:rPr lang="en-US" sz="2000" dirty="0"/>
              <a:t>6 New Subscriptions</a:t>
            </a:r>
          </a:p>
          <a:p>
            <a:pPr lvl="1"/>
            <a:r>
              <a:rPr lang="en-US" sz="2000" dirty="0"/>
              <a:t>2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1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1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150474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5869104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br>
              <a:rPr lang="en-US" sz="2400" dirty="0"/>
            </a:b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B9E603-9A61-3E7E-18FD-A5774CF22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566858"/>
              </p:ext>
            </p:extLst>
          </p:nvPr>
        </p:nvGraphicFramePr>
        <p:xfrm>
          <a:off x="324590" y="855738"/>
          <a:ext cx="8286009" cy="3080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809">
                  <a:extLst>
                    <a:ext uri="{9D8B030D-6E8A-4147-A177-3AD203B41FA5}">
                      <a16:colId xmlns:a16="http://schemas.microsoft.com/office/drawing/2014/main" val="3963868438"/>
                    </a:ext>
                  </a:extLst>
                </a:gridCol>
                <a:gridCol w="1707662">
                  <a:extLst>
                    <a:ext uri="{9D8B030D-6E8A-4147-A177-3AD203B41FA5}">
                      <a16:colId xmlns:a16="http://schemas.microsoft.com/office/drawing/2014/main" val="501349505"/>
                    </a:ext>
                  </a:extLst>
                </a:gridCol>
                <a:gridCol w="3644397">
                  <a:extLst>
                    <a:ext uri="{9D8B030D-6E8A-4147-A177-3AD203B41FA5}">
                      <a16:colId xmlns:a16="http://schemas.microsoft.com/office/drawing/2014/main" val="2216702305"/>
                    </a:ext>
                  </a:extLst>
                </a:gridCol>
                <a:gridCol w="1181141">
                  <a:extLst>
                    <a:ext uri="{9D8B030D-6E8A-4147-A177-3AD203B41FA5}">
                      <a16:colId xmlns:a16="http://schemas.microsoft.com/office/drawing/2014/main" val="2127333652"/>
                    </a:ext>
                  </a:extLst>
                </a:gridCol>
              </a:tblGrid>
              <a:tr h="1901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DATE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LIST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EMAIL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ACTION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extLst>
                  <a:ext uri="{0D108BD9-81ED-4DB2-BD59-A6C34878D82A}">
                    <a16:rowId xmlns:a16="http://schemas.microsoft.com/office/drawing/2014/main" val="2330488522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 dirty="0">
                          <a:effectLst/>
                        </a:rPr>
                        <a:t>2025-08-06 12:46:02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smace@AARP.ORG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172425462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2025-08-08 10:42:44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reprelations@ONCOR.COM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31417721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2025-08-13 06:10:03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Melenda.Meazle@ONCOR.COM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741974461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2025-08-15 00:00:05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ppinilla@AGRGROUPINC.COM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512051776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2025-08-18 12:40:41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Caroline@REEDERCAP.COM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043759553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2025-08-18 16:12:56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UtilityRelations@RSPOWER.COM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512065367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2025-08-20 00:00:04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RGahn@FREEPOINTSOLUTIONS.COM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562918049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2025-08-20 08:37:27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abel.garcia@YARDI.COM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193847214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2025-09-10 15:01:43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>
                          <a:effectLst/>
                        </a:rPr>
                        <a:t>apt@CONSTELLATION.COM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  <a:buNone/>
                      </a:pPr>
                      <a:r>
                        <a:rPr lang="en-US" sz="1200" dirty="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814755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44553</TotalTime>
  <Words>324</Words>
  <Application>Microsoft Office PowerPoint</Application>
  <PresentationFormat>On-screen Show (4:3)</PresentationFormat>
  <Paragraphs>141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– </vt:lpstr>
      <vt:lpstr>MarkeTrak Performance</vt:lpstr>
      <vt:lpstr>MarkeTrak Volumes</vt:lpstr>
      <vt:lpstr> ListServ Stats</vt:lpstr>
      <vt:lpstr>Weather Moratorium Removals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384</cp:revision>
  <cp:lastPrinted>2019-05-06T20:09:17Z</cp:lastPrinted>
  <dcterms:created xsi:type="dcterms:W3CDTF">2016-01-21T15:20:31Z</dcterms:created>
  <dcterms:modified xsi:type="dcterms:W3CDTF">2025-11-04T04:39:14Z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